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4" r:id="rId5"/>
    <p:sldId id="260" r:id="rId6"/>
    <p:sldId id="261" r:id="rId7"/>
    <p:sldId id="262" r:id="rId8"/>
    <p:sldId id="265" r:id="rId9"/>
    <p:sldId id="266" r:id="rId10"/>
    <p:sldId id="267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A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0" autoAdjust="0"/>
    <p:restoredTop sz="94660"/>
  </p:normalViewPr>
  <p:slideViewPr>
    <p:cSldViewPr snapToGrid="0">
      <p:cViewPr varScale="1">
        <p:scale>
          <a:sx n="86" d="100"/>
          <a:sy n="86" d="100"/>
        </p:scale>
        <p:origin x="42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D0342E-105A-4EBC-A1EA-CC853B5F73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5CAA97D-2E2A-4900-AE09-0F54425B5D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F5BDCA8-A883-46D4-92EB-C3E96213E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E0888-1BC8-4CA2-B80A-2FA366902331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E9B860-C420-4245-9DCE-C1078143E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59324A-E34D-48B5-9CE1-4AF8C63AE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EAE86-B470-455E-8EC6-F69F14646F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074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D16C54-799D-4D9B-BA16-9CE91A4AC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3B37312-ACCE-4F6B-9FB0-E22A5597F4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AC690A-6F96-4FDD-977C-B0F7751D14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E0888-1BC8-4CA2-B80A-2FA366902331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3A8E3E-1D74-4B5F-B523-F55CC4623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D28759-1B0C-47B5-9BD3-2F3DB02F1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EAE86-B470-455E-8EC6-F69F14646F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0075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2353823-0E90-4849-BCD1-9FA273B18C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23F8D43-83FF-4538-971A-7A4385D184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95438E7-69E9-4921-B968-953B7AB17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E0888-1BC8-4CA2-B80A-2FA366902331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5B70B15-151A-4BCE-9E5A-3DC8BBD90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CDA1AEF-1792-46CB-ADB6-6AFEE8E15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EAE86-B470-455E-8EC6-F69F14646F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256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FFAAAA-5EC2-4521-8E69-7CB0EBC6B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3405495-7D8D-429B-B6D4-0284DC0754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7E8849E-677E-49E2-9309-31824F3E7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E0888-1BC8-4CA2-B80A-2FA366902331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F287A46-B617-4307-801B-1766A6A97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C327CC4-047C-45BF-BEEC-5B3FCAA98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EAE86-B470-455E-8EC6-F69F14646F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4195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2F9CB1-DA8C-4967-ABF9-D1159E573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75B0DD4-F75F-4E8D-90AF-D1E6E706D9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638C659-D0B3-4358-A407-C870C68E7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E0888-1BC8-4CA2-B80A-2FA366902331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86008F2-C57E-45A3-AFB5-0433618AA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A26272-4DC8-4BCA-9580-CCE26573F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EAE86-B470-455E-8EC6-F69F14646F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083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EC5296-7330-4644-B193-42B0A2BF3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AAA0824-5CA4-433F-A745-582D5D6693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AC5D2D8-B384-4DC0-8D46-9A17042DF9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AD4473E-67E6-4383-B19D-D3CDF17AA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E0888-1BC8-4CA2-B80A-2FA366902331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F4D5834-E22E-4DEF-9F8B-4395E571E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F6785CE-B1ED-4914-A14D-98D9C6294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EAE86-B470-455E-8EC6-F69F14646F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5674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8CB094-F6FA-48B7-A003-2F384C138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B45537-956C-49D0-9215-11E0C8C8BD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AEC717A-0128-4F3C-98B7-EEAE49D472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0AC7A7A-B71F-4C31-8EEC-8D416AABD9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6F216FC-7076-4E53-BE2A-2D2250F2A2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4D834A5-9063-4716-8CE3-882EEC017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E0888-1BC8-4CA2-B80A-2FA366902331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957480E-A413-494B-8F71-C2DEB4732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4E68108-CD2D-4555-A616-3E1F708D7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EAE86-B470-455E-8EC6-F69F14646F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3912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D8AC45-3E24-4135-B067-72846046B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E670684-5ACB-47A4-8E07-5DB95C0CC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E0888-1BC8-4CA2-B80A-2FA366902331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281645C-DEC1-4751-A746-921D1F4AB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D1045CE-13FA-4FB0-B961-40B15287F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EAE86-B470-455E-8EC6-F69F14646F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586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395D024-F6DA-46E0-8844-99AC75470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E0888-1BC8-4CA2-B80A-2FA366902331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0A35652-7B7A-4089-BB9E-5D079AAAE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4CC6690-50B6-4E0D-8544-70512364D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EAE86-B470-455E-8EC6-F69F14646F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8495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009568-68CD-4179-81B7-470881BED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59A7A31-0836-4689-9702-AA12C647FB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7147198-1D8D-4F15-858A-585B93C062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791AE97-F1C2-45A4-8F30-9C85EB895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E0888-1BC8-4CA2-B80A-2FA366902331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86287B8-0960-49C7-9B21-FAD4635C1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D86FB13-3941-41CB-AAD3-4E6CBCB33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EAE86-B470-455E-8EC6-F69F14646F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993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5AB130-7A65-406F-BCFC-23BEE0D48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A99DEE3-D9CB-42B9-9C0F-5EC44883E2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8C5DF51-2896-4C9E-B8D4-A14B2E1D9E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5DF908F-F6D6-46A6-BB0C-3C68D7C8D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E0888-1BC8-4CA2-B80A-2FA366902331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72BB41D-4CB7-4911-9362-88FF4FFD0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9C71D13-EBA4-4701-B8B6-ADE92196E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EAE86-B470-455E-8EC6-F69F14646F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0656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5059ED-6935-4726-B2A4-4F1F7CA6E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35D5B28-DD7B-4356-8C4A-96EC4947B2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521AAA2-5D66-4C77-8CE7-D681154AA9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5E0888-1BC8-4CA2-B80A-2FA366902331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14FE766-24CE-44C8-B496-561C4B604E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71F9677-9C20-45EB-AD01-749C2F454E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2EAE86-B470-455E-8EC6-F69F14646F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922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0E2B89-E540-41FE-93E8-C0B9678F91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8272" y="1278384"/>
            <a:ext cx="10892901" cy="2610035"/>
          </a:xfrm>
        </p:spPr>
        <p:txBody>
          <a:bodyPr>
            <a:normAutofit/>
          </a:bodyPr>
          <a:lstStyle/>
          <a:p>
            <a:pPr algn="l"/>
            <a:r>
              <a:rPr lang="ru-RU" sz="3100" b="1" dirty="0">
                <a:latin typeface="+mn-lt"/>
                <a:ea typeface="+mn-ea"/>
                <a:cs typeface="+mn-cs"/>
              </a:rPr>
              <a:t>Силовой приём (хит) </a:t>
            </a:r>
            <a:r>
              <a:rPr lang="ru-RU" sz="3100" dirty="0">
                <a:latin typeface="+mn-lt"/>
                <a:ea typeface="+mn-ea"/>
                <a:cs typeface="+mn-cs"/>
              </a:rPr>
              <a:t>- выполненный в рамках правил приём игры туловищем, бедром, плечом, подразумевающий жёсткий физический контакт* против соперника или столкновение с ним. </a:t>
            </a:r>
            <a:br>
              <a:rPr lang="ru-RU" sz="2400" dirty="0">
                <a:latin typeface="+mn-lt"/>
                <a:ea typeface="+mn-ea"/>
                <a:cs typeface="+mn-cs"/>
              </a:rPr>
            </a:br>
            <a:br>
              <a:rPr lang="ru-RU" sz="2400" dirty="0">
                <a:latin typeface="+mn-lt"/>
                <a:ea typeface="+mn-ea"/>
                <a:cs typeface="+mn-cs"/>
              </a:rPr>
            </a:br>
            <a:br>
              <a:rPr lang="ru-RU" sz="1400" dirty="0">
                <a:solidFill>
                  <a:srgbClr val="526484"/>
                </a:solidFill>
                <a:latin typeface="Roboto"/>
              </a:rPr>
            </a:br>
            <a:endParaRPr lang="ru-RU" sz="14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E080E0F-F134-43C7-9CFB-8D821B65FB2F}"/>
              </a:ext>
            </a:extLst>
          </p:cNvPr>
          <p:cNvSpPr/>
          <p:nvPr/>
        </p:nvSpPr>
        <p:spPr>
          <a:xfrm>
            <a:off x="621437" y="4050372"/>
            <a:ext cx="113338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/>
              <a:t>Падение хоккеиста в результате применения против него силового приёма не является обязательным условием для фиксации силового приёма. Таким образом, силовые приёмы, подлежащие фиксации, могут отличаться по силе физического воздействия на соперника. . При этом всегда следует учитывать, что соперники могут иметь разные антропометрические данные.</a:t>
            </a:r>
          </a:p>
        </p:txBody>
      </p:sp>
    </p:spTree>
    <p:extLst>
      <p:ext uri="{BB962C8B-B14F-4D97-AF65-F5344CB8AC3E}">
        <p14:creationId xmlns:p14="http://schemas.microsoft.com/office/powerpoint/2010/main" val="41714117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776A10-5EEC-475D-A680-2C34D2318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596" y="119850"/>
            <a:ext cx="10515600" cy="709072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Толчок соперника руками или клюшкой не фиксируются как силовой приём.</a:t>
            </a:r>
          </a:p>
        </p:txBody>
      </p:sp>
      <p:pic>
        <p:nvPicPr>
          <p:cNvPr id="3" name="2026-08-10 15-40-21 (online-video-cutter.com)">
            <a:hlinkClick r:id="" action="ppaction://media"/>
            <a:extLst>
              <a:ext uri="{FF2B5EF4-FFF2-40B4-BE49-F238E27FC236}">
                <a16:creationId xmlns:a16="http://schemas.microsoft.com/office/drawing/2014/main" id="{7CF90356-BA1A-4766-AE32-694A7EF7E9B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9654" y="828922"/>
            <a:ext cx="9975542" cy="5611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846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E750CB-4861-4C70-AA79-38A043E7A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294" y="0"/>
            <a:ext cx="10515600" cy="1325563"/>
          </a:xfrm>
        </p:spPr>
        <p:txBody>
          <a:bodyPr>
            <a:normAutofit/>
          </a:bodyPr>
          <a:lstStyle/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для фиксации силовых приёмов: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Силовой приём выполнен против игрока, владеющего шайбой.</a:t>
            </a:r>
          </a:p>
        </p:txBody>
      </p:sp>
      <p:pic>
        <p:nvPicPr>
          <p:cNvPr id="5" name="а">
            <a:hlinkClick r:id="" action="ppaction://media"/>
            <a:extLst>
              <a:ext uri="{FF2B5EF4-FFF2-40B4-BE49-F238E27FC236}">
                <a16:creationId xmlns:a16="http://schemas.microsoft.com/office/drawing/2014/main" id="{30AF7836-B56E-4C4D-AD80-DB29DDDC809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47545" y="1039135"/>
            <a:ext cx="8896905" cy="500450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CF362EF-2F97-4C60-B7A0-C95794DAA813}"/>
              </a:ext>
            </a:extLst>
          </p:cNvPr>
          <p:cNvSpPr txBox="1"/>
          <p:nvPr/>
        </p:nvSpPr>
        <p:spPr>
          <a:xfrm>
            <a:off x="3579177" y="6194564"/>
            <a:ext cx="5033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Силовой прием игрока команды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“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Неман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”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714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7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193E00-264C-479D-8779-A83331EAA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178" y="216589"/>
            <a:ext cx="10515600" cy="1325563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Силовой приём выполнен в момент приёма шайбы соперником.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B20F54-6C5D-481F-9500-28E7DB08F507}"/>
              </a:ext>
            </a:extLst>
          </p:cNvPr>
          <p:cNvSpPr txBox="1"/>
          <p:nvPr/>
        </p:nvSpPr>
        <p:spPr>
          <a:xfrm>
            <a:off x="3579179" y="6123543"/>
            <a:ext cx="5033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Силовой прием игрока команды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“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Юность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”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5" name="неменуемый подбор шайбы">
            <a:hlinkClick r:id="" action="ppaction://media"/>
            <a:extLst>
              <a:ext uri="{FF2B5EF4-FFF2-40B4-BE49-F238E27FC236}">
                <a16:creationId xmlns:a16="http://schemas.microsoft.com/office/drawing/2014/main" id="{CD730F48-1843-4E9F-BB36-CA4105464B75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22977" y="1195309"/>
            <a:ext cx="8490530" cy="4775815"/>
          </a:xfrm>
        </p:spPr>
      </p:pic>
    </p:spTree>
    <p:extLst>
      <p:ext uri="{BB962C8B-B14F-4D97-AF65-F5344CB8AC3E}">
        <p14:creationId xmlns:p14="http://schemas.microsoft.com/office/powerpoint/2010/main" val="1104129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0E1119-6141-4424-B55E-8039F47912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Силовой приём как результат силового контакта в борьбе за овладение шайбой. </a:t>
            </a:r>
          </a:p>
        </p:txBody>
      </p:sp>
    </p:spTree>
    <p:extLst>
      <p:ext uri="{BB962C8B-B14F-4D97-AF65-F5344CB8AC3E}">
        <p14:creationId xmlns:p14="http://schemas.microsoft.com/office/powerpoint/2010/main" val="3869171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D804AC-842F-40B5-AA71-3415399CB2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7369"/>
            <a:ext cx="10515600" cy="1325563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 Силовой приём при игре «на опережение», т.е. выполнен игроком, владеющим шайбой, против игрока соперника, который собирается совершить отбор шайбы или применить силовой прием. </a:t>
            </a:r>
          </a:p>
        </p:txBody>
      </p:sp>
    </p:spTree>
    <p:extLst>
      <p:ext uri="{BB962C8B-B14F-4D97-AF65-F5344CB8AC3E}">
        <p14:creationId xmlns:p14="http://schemas.microsoft.com/office/powerpoint/2010/main" val="2049210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E9FC64-7035-4C12-8E9F-FAD7F88C2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918"/>
            <a:ext cx="10515600" cy="1325563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д) Силовой приём выполнен против «немедленно атакуемого игрока», то есть игрока, находящегося в процессе освобождения от шайбы или потери контроля или владения шайбой</a:t>
            </a:r>
          </a:p>
        </p:txBody>
      </p:sp>
      <p:pic>
        <p:nvPicPr>
          <p:cNvPr id="8" name="немедленно атакуемый игрок">
            <a:hlinkClick r:id="" action="ppaction://media"/>
            <a:extLst>
              <a:ext uri="{FF2B5EF4-FFF2-40B4-BE49-F238E27FC236}">
                <a16:creationId xmlns:a16="http://schemas.microsoft.com/office/drawing/2014/main" id="{15B2BD4C-ED03-480D-A35D-B73DD9532AF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57165" y="1086898"/>
            <a:ext cx="8877670" cy="499368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7DDE8C0-E2EB-42DC-B88B-1185332E0EAD}"/>
              </a:ext>
            </a:extLst>
          </p:cNvPr>
          <p:cNvSpPr txBox="1"/>
          <p:nvPr/>
        </p:nvSpPr>
        <p:spPr>
          <a:xfrm>
            <a:off x="3579177" y="6194564"/>
            <a:ext cx="5033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Силовой прием игрока команды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“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Неман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”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97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3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E9FC64-7035-4C12-8E9F-FAD7F88C2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е) В ситуации, когда два соперника одновременно выполняют силовой приём друг против друга с одинаковой силой физического воздействия и одинаковым результатом физического воздействия (например, оба хоккеиста теряют равновесие), то силовые приёмы фиксируются обоим хоккеистам.</a:t>
            </a:r>
          </a:p>
        </p:txBody>
      </p:sp>
    </p:spTree>
    <p:extLst>
      <p:ext uri="{BB962C8B-B14F-4D97-AF65-F5344CB8AC3E}">
        <p14:creationId xmlns:p14="http://schemas.microsoft.com/office/powerpoint/2010/main" val="36676479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776A10-5EEC-475D-A680-2C34D2318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625" y="285227"/>
            <a:ext cx="10515600" cy="709072"/>
          </a:xfrm>
        </p:spPr>
        <p:txBody>
          <a:bodyPr>
            <a:normAutofit fontScale="90000"/>
          </a:bodyPr>
          <a:lstStyle/>
          <a:p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фиксируется как силовой приём: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Силовая игра с нарушением правил не фиксируется как силовой приём</a:t>
            </a:r>
          </a:p>
        </p:txBody>
      </p:sp>
      <p:pic>
        <p:nvPicPr>
          <p:cNvPr id="3" name="удаление">
            <a:hlinkClick r:id="" action="ppaction://media"/>
            <a:extLst>
              <a:ext uri="{FF2B5EF4-FFF2-40B4-BE49-F238E27FC236}">
                <a16:creationId xmlns:a16="http://schemas.microsoft.com/office/drawing/2014/main" id="{53E37ADE-401A-4300-BB46-D28A4F7CD03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99052" y="1075402"/>
            <a:ext cx="8993896" cy="505906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70CD760-0DB2-4F7F-9218-F9DE244ADDA5}"/>
              </a:ext>
            </a:extLst>
          </p:cNvPr>
          <p:cNvSpPr txBox="1"/>
          <p:nvPr/>
        </p:nvSpPr>
        <p:spPr>
          <a:xfrm>
            <a:off x="2617247" y="6203441"/>
            <a:ext cx="6460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Главный судья поднял руку на удаление – силового приема нет</a:t>
            </a:r>
          </a:p>
        </p:txBody>
      </p:sp>
    </p:spTree>
    <p:extLst>
      <p:ext uri="{BB962C8B-B14F-4D97-AF65-F5344CB8AC3E}">
        <p14:creationId xmlns:p14="http://schemas.microsoft.com/office/powerpoint/2010/main" val="3096154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776A10-5EEC-475D-A680-2C34D2318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625" y="285227"/>
            <a:ext cx="10515600" cy="709072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Вязкое силовое единоборство у бортов площадки или перед воротами, когда ни один из соперников не находится в движении, не фиксируется как силовой приём.</a:t>
            </a:r>
          </a:p>
        </p:txBody>
      </p:sp>
      <p:pic>
        <p:nvPicPr>
          <p:cNvPr id="3" name="Возня у борта">
            <a:hlinkClick r:id="" action="ppaction://media"/>
            <a:extLst>
              <a:ext uri="{FF2B5EF4-FFF2-40B4-BE49-F238E27FC236}">
                <a16:creationId xmlns:a16="http://schemas.microsoft.com/office/drawing/2014/main" id="{86FEDE8B-165F-4FAB-A904-B5F6B2EFF29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01024" y="994299"/>
            <a:ext cx="8989951" cy="505684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A9AF11D-26A9-4E9F-9B2B-0FA220E7B968}"/>
              </a:ext>
            </a:extLst>
          </p:cNvPr>
          <p:cNvSpPr txBox="1"/>
          <p:nvPr/>
        </p:nvSpPr>
        <p:spPr>
          <a:xfrm>
            <a:off x="4671873" y="6203441"/>
            <a:ext cx="2351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Силового приема нет</a:t>
            </a:r>
          </a:p>
        </p:txBody>
      </p:sp>
    </p:spTree>
    <p:extLst>
      <p:ext uri="{BB962C8B-B14F-4D97-AF65-F5344CB8AC3E}">
        <p14:creationId xmlns:p14="http://schemas.microsoft.com/office/powerpoint/2010/main" val="462036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1707</TotalTime>
  <Words>324</Words>
  <Application>Microsoft Office PowerPoint</Application>
  <PresentationFormat>Широкоэкранный</PresentationFormat>
  <Paragraphs>16</Paragraphs>
  <Slides>10</Slides>
  <Notes>0</Notes>
  <HiddenSlides>0</HiddenSlides>
  <MMClips>6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Roboto</vt:lpstr>
      <vt:lpstr>Times New Roman</vt:lpstr>
      <vt:lpstr>Тема Office</vt:lpstr>
      <vt:lpstr>Силовой приём (хит) - выполненный в рамках правил приём игры туловищем, бедром, плечом, подразумевающий жёсткий физический контакт* против соперника или столкновение с ним.    </vt:lpstr>
      <vt:lpstr>Примеры для фиксации силовых приёмов:  а) Силовой приём выполнен против игрока, владеющего шайбой.</vt:lpstr>
      <vt:lpstr>б) Силовой приём выполнен в момент приёма шайбы соперником. </vt:lpstr>
      <vt:lpstr>в) Силовой приём как результат силового контакта в борьбе за овладение шайбой. </vt:lpstr>
      <vt:lpstr>Г) Силовой приём при игре «на опережение», т.е. выполнен игроком, владеющим шайбой, против игрока соперника, который собирается совершить отбор шайбы или применить силовой прием. </vt:lpstr>
      <vt:lpstr>д) Силовой приём выполнен против «немедленно атакуемого игрока», то есть игрока, находящегося в процессе освобождения от шайбы или потери контроля или владения шайбой</vt:lpstr>
      <vt:lpstr>е) В ситуации, когда два соперника одновременно выполняют силовой приём друг против друга с одинаковой силой физического воздействия и одинаковым результатом физического воздействия (например, оба хоккеиста теряют равновесие), то силовые приёмы фиксируются обоим хоккеистам.</vt:lpstr>
      <vt:lpstr>Не фиксируется как силовой приём:  а) Силовая игра с нарушением правил не фиксируется как силовой приём</vt:lpstr>
      <vt:lpstr>б) Вязкое силовое единоборство у бортов площадки или перед воротами, когда ни один из соперников не находится в движении, не фиксируется как силовой приём.</vt:lpstr>
      <vt:lpstr>в) Толчок соперника руками или клюшкой не фиксируются как силовой приём.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Вбрасывание — ввод шайбы в игру в начале каждого периода или после каждой остановки игры свистком судьи на льду. Отсчет «чистого» времени матча начинается (и продолжается) именно с момента вбрасывания шайбы. Общие положения. Вбрасывание может быть выиграно несколькими способами. 1. Отыгрыш шайбы: хоккеист отыгрывает шайбу в сторону расположения своей команды (сторона расположения команды определяется расположением ворот команды). 2. Борьба за шайбу: хоккеист выигрывает борьбу за шайбу на точке вбрасывания и завладевает ей или отдаёт пас партнёру; партнёры присоединяются к борьбе за шайбу и завладевают шайбой. 3. Выброс шайбы из зоны защиты, продиктованный игровой ситуацией. 4. Бросок по воротам, вместо отыгрыша шайбы.</dc:title>
  <dc:creator>Денис</dc:creator>
  <cp:lastModifiedBy>Грибовский Никита</cp:lastModifiedBy>
  <cp:revision>14</cp:revision>
  <dcterms:created xsi:type="dcterms:W3CDTF">2026-05-18T10:58:37Z</dcterms:created>
  <dcterms:modified xsi:type="dcterms:W3CDTF">2026-08-10T12:46:13Z</dcterms:modified>
</cp:coreProperties>
</file>